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3" r:id="rId2"/>
    <p:sldId id="424" r:id="rId3"/>
    <p:sldId id="422" r:id="rId4"/>
    <p:sldId id="437" r:id="rId5"/>
    <p:sldId id="423" r:id="rId6"/>
    <p:sldId id="438" r:id="rId7"/>
    <p:sldId id="441" r:id="rId8"/>
    <p:sldId id="445" r:id="rId9"/>
    <p:sldId id="446" r:id="rId10"/>
    <p:sldId id="447" r:id="rId11"/>
    <p:sldId id="448" r:id="rId12"/>
    <p:sldId id="450" r:id="rId13"/>
    <p:sldId id="462" r:id="rId14"/>
    <p:sldId id="453" r:id="rId15"/>
    <p:sldId id="454" r:id="rId16"/>
    <p:sldId id="456" r:id="rId17"/>
    <p:sldId id="455" r:id="rId18"/>
    <p:sldId id="464" r:id="rId19"/>
    <p:sldId id="465" r:id="rId20"/>
    <p:sldId id="458" r:id="rId21"/>
    <p:sldId id="463" r:id="rId22"/>
    <p:sldId id="467" r:id="rId23"/>
    <p:sldId id="468" r:id="rId24"/>
    <p:sldId id="466" r:id="rId25"/>
    <p:sldId id="432" r:id="rId26"/>
    <p:sldId id="434" r:id="rId27"/>
    <p:sldId id="435" r:id="rId28"/>
    <p:sldId id="430" r:id="rId29"/>
  </p:sldIdLst>
  <p:sldSz cx="12192000" cy="6858000"/>
  <p:notesSz cx="9774238" cy="67246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35503" cy="33740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36473" y="0"/>
            <a:ext cx="4235503" cy="33740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87250"/>
            <a:ext cx="4235503" cy="3374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36473" y="6387250"/>
            <a:ext cx="4235503" cy="3374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35503" cy="33740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536473" y="0"/>
            <a:ext cx="4235503" cy="33740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77426" y="3236238"/>
            <a:ext cx="7819389" cy="264783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6387250"/>
            <a:ext cx="4235503" cy="3374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536473" y="6387250"/>
            <a:ext cx="4235503" cy="3374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10/14/2021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Fall 2021 - Lecture 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babilitycours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Chance </a:t>
            </a:r>
            <a:r>
              <a:rPr lang="en-US" smtClean="0"/>
              <a:t>and </a:t>
            </a:r>
            <a:r>
              <a:rPr lang="en-US" smtClean="0"/>
              <a:t>Probability </a:t>
            </a:r>
            <a:r>
              <a:rPr lang="en-US" dirty="0" smtClean="0"/>
              <a:t>– Part 2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October </a:t>
            </a:r>
            <a:r>
              <a:rPr lang="en-US" dirty="0" smtClean="0"/>
              <a:t>14, 2021</a:t>
            </a:r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52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Well-known in medical statistics</a:t>
                </a:r>
              </a:p>
              <a:p>
                <a:r>
                  <a:rPr lang="en-US" dirty="0" smtClean="0"/>
                  <a:t>Formula: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bar>
                              <m:barPr>
                                <m:pos m:val="top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ba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ba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Combining the multiplication rule and the law of total probability</a:t>
                </a:r>
              </a:p>
              <a:p>
                <a:r>
                  <a:rPr lang="en-US" dirty="0" smtClean="0"/>
                  <a:t>Applied in many settings in medicine</a:t>
                </a:r>
              </a:p>
              <a:p>
                <a:pPr lvl="1"/>
                <a:r>
                  <a:rPr lang="en-US" dirty="0" smtClean="0"/>
                  <a:t>Genetic counseling</a:t>
                </a:r>
              </a:p>
              <a:p>
                <a:pPr lvl="1"/>
                <a:r>
                  <a:rPr lang="en-US" dirty="0" smtClean="0"/>
                  <a:t>Diagnostic testing and screening</a:t>
                </a:r>
              </a:p>
              <a:p>
                <a:pPr lvl="1"/>
                <a:r>
                  <a:rPr lang="en-US" dirty="0" smtClean="0"/>
                  <a:t>Symptom-based diagnosing using computers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3226"/>
          <a:stretch/>
        </p:blipFill>
        <p:spPr>
          <a:xfrm>
            <a:off x="9360000" y="540000"/>
            <a:ext cx="1260000" cy="1440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180000" y="1980000"/>
            <a:ext cx="162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dirty="0" smtClean="0"/>
              <a:t>Thomas Bayes (1702</a:t>
            </a:r>
            <a:r>
              <a:rPr lang="en-US" sz="800" b="0" dirty="0" smtClean="0">
                <a:latin typeface="Calibri"/>
              </a:rPr>
              <a:t>–1761)</a:t>
            </a:r>
            <a:endParaRPr lang="en-US" sz="800" b="0" dirty="0" smtClean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1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Norwegian National Advisory Unit on Women’s Health</a:t>
                </a:r>
              </a:p>
              <a:p>
                <a:pPr lvl="1"/>
                <a:r>
                  <a:rPr lang="en-US" dirty="0"/>
                  <a:t>88.0% </a:t>
                </a:r>
                <a:r>
                  <a:rPr lang="en-US" dirty="0" smtClean="0"/>
                  <a:t>females</a:t>
                </a:r>
                <a:endParaRPr lang="en-US" dirty="0"/>
              </a:p>
              <a:p>
                <a:pPr lvl="1"/>
                <a:r>
                  <a:rPr lang="en-US" dirty="0" smtClean="0"/>
                  <a:t>31.8% pet owners among females</a:t>
                </a:r>
                <a:endParaRPr lang="en-US" dirty="0"/>
              </a:p>
              <a:p>
                <a:pPr lvl="1"/>
                <a:r>
                  <a:rPr lang="en-US" dirty="0" smtClean="0"/>
                  <a:t>33.3% pet owners among males</a:t>
                </a:r>
                <a:endParaRPr lang="en-US" dirty="0"/>
              </a:p>
              <a:p>
                <a:r>
                  <a:rPr lang="en-US" dirty="0" smtClean="0"/>
                  <a:t>Probability of being female when owning a pet?</a:t>
                </a:r>
              </a:p>
              <a:p>
                <a:pPr lvl="1"/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pet owner</a:t>
                </a:r>
              </a:p>
              <a:p>
                <a:pPr lvl="1"/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female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bar>
                              <m:barPr>
                                <m:pos m:val="top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</m:ba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</m:bar>
                          </m:e>
                        </m:d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0.318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×0.880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0.318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×0.880+0.333×0.120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=87.5%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40000"/>
            <a:ext cx="1319417" cy="1080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40000"/>
            <a:ext cx="1010175" cy="1080000"/>
          </a:xfrm>
          <a:prstGeom prst="rect">
            <a:avLst/>
          </a:prstGeom>
        </p:spPr>
      </p:pic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0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Combinatorics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methods for counting outcomes when calculating probabilities</a:t>
            </a:r>
          </a:p>
          <a:p>
            <a:pPr lvl="1"/>
            <a:r>
              <a:rPr lang="en-US" dirty="0" smtClean="0"/>
              <a:t>Number of favorable outcomes</a:t>
            </a:r>
          </a:p>
          <a:p>
            <a:pPr lvl="1"/>
            <a:r>
              <a:rPr lang="en-US" dirty="0" smtClean="0"/>
              <a:t>Number of possible outcomes</a:t>
            </a:r>
          </a:p>
          <a:p>
            <a:r>
              <a:rPr lang="en-US" smtClean="0"/>
              <a:t>Often illustrated </a:t>
            </a:r>
            <a:r>
              <a:rPr lang="en-US" dirty="0" smtClean="0"/>
              <a:t>by randomly drawing balls from a box</a:t>
            </a:r>
          </a:p>
          <a:p>
            <a:pPr lvl="1"/>
            <a:r>
              <a:rPr lang="en-US" dirty="0" smtClean="0"/>
              <a:t>With replacement</a:t>
            </a:r>
          </a:p>
          <a:p>
            <a:pPr lvl="1"/>
            <a:r>
              <a:rPr lang="en-US" dirty="0" smtClean="0"/>
              <a:t>Without replacement</a:t>
            </a:r>
          </a:p>
          <a:p>
            <a:pPr lvl="1"/>
            <a:r>
              <a:rPr lang="en-US" dirty="0" smtClean="0"/>
              <a:t>Ordered sampling</a:t>
            </a:r>
          </a:p>
          <a:p>
            <a:pPr lvl="1"/>
            <a:r>
              <a:rPr lang="en-US" dirty="0" smtClean="0"/>
              <a:t>Unordered sampling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cxnSp>
        <p:nvCxnSpPr>
          <p:cNvPr id="7" name="Rett linje 6"/>
          <p:cNvCxnSpPr/>
          <p:nvPr/>
        </p:nvCxnSpPr>
        <p:spPr>
          <a:xfrm flipV="1">
            <a:off x="7020000" y="3780000"/>
            <a:ext cx="0" cy="14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7020000" y="5220000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9180000" y="3780000"/>
            <a:ext cx="0" cy="14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>
            <a:spLocks noChangeAspect="1"/>
          </p:cNvSpPr>
          <p:nvPr/>
        </p:nvSpPr>
        <p:spPr>
          <a:xfrm>
            <a:off x="7020000" y="4500000"/>
            <a:ext cx="720000" cy="72000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7740000" y="4500000"/>
            <a:ext cx="720000" cy="72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7740000" y="3780000"/>
            <a:ext cx="720000" cy="72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7020000" y="3780000"/>
            <a:ext cx="720000" cy="72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9360000" y="4500000"/>
            <a:ext cx="720000" cy="7200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10260000" y="4500000"/>
            <a:ext cx="720000" cy="720000"/>
          </a:xfrm>
          <a:prstGeom prst="ellipse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8460000" y="4500000"/>
            <a:ext cx="720000" cy="720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8460000" y="3780000"/>
            <a:ext cx="720000" cy="720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kstSylinder 33"/>
          <p:cNvSpPr txBox="1">
            <a:spLocks noChangeAspect="1"/>
          </p:cNvSpPr>
          <p:nvPr/>
        </p:nvSpPr>
        <p:spPr>
          <a:xfrm>
            <a:off x="7020000" y="378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b="0" dirty="0" smtClean="0"/>
              <a:t>2</a:t>
            </a:r>
          </a:p>
        </p:txBody>
      </p:sp>
      <p:sp>
        <p:nvSpPr>
          <p:cNvPr id="35" name="TekstSylinder 34"/>
          <p:cNvSpPr txBox="1">
            <a:spLocks noChangeAspect="1"/>
          </p:cNvSpPr>
          <p:nvPr/>
        </p:nvSpPr>
        <p:spPr>
          <a:xfrm>
            <a:off x="7740000" y="378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6</a:t>
            </a:r>
            <a:endParaRPr lang="en-US" b="0" dirty="0" smtClean="0"/>
          </a:p>
        </p:txBody>
      </p:sp>
      <p:sp>
        <p:nvSpPr>
          <p:cNvPr id="36" name="TekstSylinder 35"/>
          <p:cNvSpPr txBox="1">
            <a:spLocks noChangeAspect="1"/>
          </p:cNvSpPr>
          <p:nvPr/>
        </p:nvSpPr>
        <p:spPr>
          <a:xfrm>
            <a:off x="8460000" y="378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  <a:endParaRPr lang="en-US" b="0" dirty="0" smtClean="0"/>
          </a:p>
        </p:txBody>
      </p:sp>
      <p:sp>
        <p:nvSpPr>
          <p:cNvPr id="37" name="TekstSylinder 36"/>
          <p:cNvSpPr txBox="1">
            <a:spLocks noChangeAspect="1"/>
          </p:cNvSpPr>
          <p:nvPr/>
        </p:nvSpPr>
        <p:spPr>
          <a:xfrm>
            <a:off x="702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4</a:t>
            </a:r>
            <a:endParaRPr lang="en-US" b="0" dirty="0" smtClean="0"/>
          </a:p>
        </p:txBody>
      </p:sp>
      <p:sp>
        <p:nvSpPr>
          <p:cNvPr id="38" name="TekstSylinder 37"/>
          <p:cNvSpPr txBox="1">
            <a:spLocks noChangeAspect="1"/>
          </p:cNvSpPr>
          <p:nvPr/>
        </p:nvSpPr>
        <p:spPr>
          <a:xfrm>
            <a:off x="774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8</a:t>
            </a:r>
            <a:endParaRPr lang="en-US" b="0" dirty="0" smtClean="0"/>
          </a:p>
        </p:txBody>
      </p:sp>
      <p:sp>
        <p:nvSpPr>
          <p:cNvPr id="39" name="TekstSylinder 38"/>
          <p:cNvSpPr txBox="1">
            <a:spLocks noChangeAspect="1"/>
          </p:cNvSpPr>
          <p:nvPr/>
        </p:nvSpPr>
        <p:spPr>
          <a:xfrm>
            <a:off x="846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5</a:t>
            </a:r>
            <a:endParaRPr lang="en-US" b="0" dirty="0" smtClean="0"/>
          </a:p>
        </p:txBody>
      </p:sp>
      <p:sp>
        <p:nvSpPr>
          <p:cNvPr id="40" name="TekstSylinder 39"/>
          <p:cNvSpPr txBox="1">
            <a:spLocks noChangeAspect="1"/>
          </p:cNvSpPr>
          <p:nvPr/>
        </p:nvSpPr>
        <p:spPr>
          <a:xfrm>
            <a:off x="936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b="0" dirty="0" smtClean="0"/>
              <a:t>7</a:t>
            </a:r>
          </a:p>
        </p:txBody>
      </p:sp>
      <p:sp>
        <p:nvSpPr>
          <p:cNvPr id="41" name="TekstSylinder 40"/>
          <p:cNvSpPr txBox="1">
            <a:spLocks noChangeAspect="1"/>
          </p:cNvSpPr>
          <p:nvPr/>
        </p:nvSpPr>
        <p:spPr>
          <a:xfrm>
            <a:off x="1026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</a:t>
            </a:r>
            <a:endParaRPr lang="en-US" b="0" dirty="0" smtClean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9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Ways of arranging balls (or something else) in order</a:t>
                </a:r>
              </a:p>
              <a:p>
                <a:r>
                  <a:rPr lang="en-US" dirty="0" smtClean="0"/>
                  <a:t>Number of permutations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balls: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!=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×⋯×1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1440000" y="3240000"/>
            <a:ext cx="720000" cy="72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340000" y="3240000"/>
            <a:ext cx="720000" cy="72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3240000" y="3240000"/>
            <a:ext cx="720000" cy="72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1440000" y="4500000"/>
            <a:ext cx="720000" cy="72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2340000" y="4500000"/>
            <a:ext cx="720000" cy="72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3240000" y="4500000"/>
            <a:ext cx="720000" cy="72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4500000" y="3240000"/>
            <a:ext cx="720000" cy="72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6300000" y="3240000"/>
            <a:ext cx="720000" cy="72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6300000" y="4500000"/>
            <a:ext cx="720000" cy="72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4500000" y="4500000"/>
            <a:ext cx="720000" cy="72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400000" y="3240000"/>
            <a:ext cx="720000" cy="72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5400000" y="4500000"/>
            <a:ext cx="720000" cy="72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7560000" y="3240000"/>
            <a:ext cx="720000" cy="72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8460000" y="3240000"/>
            <a:ext cx="720000" cy="72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9360000" y="3240000"/>
            <a:ext cx="720000" cy="72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7560000" y="4500000"/>
            <a:ext cx="720000" cy="72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8460000" y="4500000"/>
            <a:ext cx="720000" cy="72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9360000" y="4500000"/>
            <a:ext cx="720000" cy="72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kstSylinder 23"/>
          <p:cNvSpPr txBox="1">
            <a:spLocks noChangeAspect="1"/>
          </p:cNvSpPr>
          <p:nvPr/>
        </p:nvSpPr>
        <p:spPr>
          <a:xfrm>
            <a:off x="144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  <a:endParaRPr lang="en-US" b="0" dirty="0" smtClean="0"/>
          </a:p>
        </p:txBody>
      </p:sp>
      <p:sp>
        <p:nvSpPr>
          <p:cNvPr id="25" name="TekstSylinder 24"/>
          <p:cNvSpPr txBox="1">
            <a:spLocks noChangeAspect="1"/>
          </p:cNvSpPr>
          <p:nvPr/>
        </p:nvSpPr>
        <p:spPr>
          <a:xfrm>
            <a:off x="234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  <a:endParaRPr lang="en-US" b="0" dirty="0" smtClean="0"/>
          </a:p>
        </p:txBody>
      </p:sp>
      <p:sp>
        <p:nvSpPr>
          <p:cNvPr id="32" name="TekstSylinder 31"/>
          <p:cNvSpPr txBox="1">
            <a:spLocks noChangeAspect="1"/>
          </p:cNvSpPr>
          <p:nvPr/>
        </p:nvSpPr>
        <p:spPr>
          <a:xfrm>
            <a:off x="324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</a:t>
            </a:r>
            <a:endParaRPr lang="en-US" b="0" dirty="0" smtClean="0"/>
          </a:p>
        </p:txBody>
      </p:sp>
      <p:sp>
        <p:nvSpPr>
          <p:cNvPr id="33" name="TekstSylinder 32"/>
          <p:cNvSpPr txBox="1">
            <a:spLocks noChangeAspect="1"/>
          </p:cNvSpPr>
          <p:nvPr/>
        </p:nvSpPr>
        <p:spPr>
          <a:xfrm>
            <a:off x="144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  <a:endParaRPr lang="en-US" b="0" dirty="0" smtClean="0"/>
          </a:p>
        </p:txBody>
      </p:sp>
      <p:sp>
        <p:nvSpPr>
          <p:cNvPr id="34" name="TekstSylinder 33"/>
          <p:cNvSpPr txBox="1">
            <a:spLocks noChangeAspect="1"/>
          </p:cNvSpPr>
          <p:nvPr/>
        </p:nvSpPr>
        <p:spPr>
          <a:xfrm>
            <a:off x="324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  <a:endParaRPr lang="en-US" b="0" dirty="0" smtClean="0"/>
          </a:p>
        </p:txBody>
      </p:sp>
      <p:sp>
        <p:nvSpPr>
          <p:cNvPr id="35" name="TekstSylinder 34"/>
          <p:cNvSpPr txBox="1">
            <a:spLocks noChangeAspect="1"/>
          </p:cNvSpPr>
          <p:nvPr/>
        </p:nvSpPr>
        <p:spPr>
          <a:xfrm>
            <a:off x="234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</a:t>
            </a:r>
            <a:endParaRPr lang="en-US" b="0" dirty="0" smtClean="0"/>
          </a:p>
        </p:txBody>
      </p:sp>
      <p:sp>
        <p:nvSpPr>
          <p:cNvPr id="36" name="TekstSylinder 35"/>
          <p:cNvSpPr txBox="1">
            <a:spLocks noChangeAspect="1"/>
          </p:cNvSpPr>
          <p:nvPr/>
        </p:nvSpPr>
        <p:spPr>
          <a:xfrm>
            <a:off x="936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  <a:endParaRPr lang="en-US" b="0" dirty="0" smtClean="0"/>
          </a:p>
        </p:txBody>
      </p:sp>
      <p:sp>
        <p:nvSpPr>
          <p:cNvPr id="37" name="TekstSylinder 36"/>
          <p:cNvSpPr txBox="1">
            <a:spLocks noChangeAspect="1"/>
          </p:cNvSpPr>
          <p:nvPr/>
        </p:nvSpPr>
        <p:spPr>
          <a:xfrm>
            <a:off x="450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  <a:endParaRPr lang="en-US" b="0" dirty="0" smtClean="0"/>
          </a:p>
        </p:txBody>
      </p:sp>
      <p:sp>
        <p:nvSpPr>
          <p:cNvPr id="38" name="TekstSylinder 37"/>
          <p:cNvSpPr txBox="1">
            <a:spLocks noChangeAspect="1"/>
          </p:cNvSpPr>
          <p:nvPr/>
        </p:nvSpPr>
        <p:spPr>
          <a:xfrm>
            <a:off x="540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</a:t>
            </a:r>
            <a:endParaRPr lang="en-US" b="0" dirty="0" smtClean="0"/>
          </a:p>
        </p:txBody>
      </p:sp>
      <p:sp>
        <p:nvSpPr>
          <p:cNvPr id="39" name="TekstSylinder 38"/>
          <p:cNvSpPr txBox="1">
            <a:spLocks noChangeAspect="1"/>
          </p:cNvSpPr>
          <p:nvPr/>
        </p:nvSpPr>
        <p:spPr>
          <a:xfrm>
            <a:off x="846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  <a:endParaRPr lang="en-US" b="0" dirty="0" smtClean="0"/>
          </a:p>
        </p:txBody>
      </p:sp>
      <p:sp>
        <p:nvSpPr>
          <p:cNvPr id="40" name="TekstSylinder 39"/>
          <p:cNvSpPr txBox="1">
            <a:spLocks noChangeAspect="1"/>
          </p:cNvSpPr>
          <p:nvPr/>
        </p:nvSpPr>
        <p:spPr>
          <a:xfrm>
            <a:off x="450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  <a:endParaRPr lang="en-US" b="0" dirty="0" smtClean="0"/>
          </a:p>
        </p:txBody>
      </p:sp>
      <p:sp>
        <p:nvSpPr>
          <p:cNvPr id="41" name="TekstSylinder 40"/>
          <p:cNvSpPr txBox="1">
            <a:spLocks noChangeAspect="1"/>
          </p:cNvSpPr>
          <p:nvPr/>
        </p:nvSpPr>
        <p:spPr>
          <a:xfrm>
            <a:off x="630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</a:t>
            </a:r>
            <a:endParaRPr lang="en-US" b="0" dirty="0" smtClean="0"/>
          </a:p>
        </p:txBody>
      </p:sp>
      <p:sp>
        <p:nvSpPr>
          <p:cNvPr id="42" name="TekstSylinder 41"/>
          <p:cNvSpPr txBox="1">
            <a:spLocks noChangeAspect="1"/>
          </p:cNvSpPr>
          <p:nvPr/>
        </p:nvSpPr>
        <p:spPr>
          <a:xfrm>
            <a:off x="630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  <a:endParaRPr lang="en-US" b="0" dirty="0" smtClean="0"/>
          </a:p>
        </p:txBody>
      </p:sp>
      <p:sp>
        <p:nvSpPr>
          <p:cNvPr id="43" name="TekstSylinder 42"/>
          <p:cNvSpPr txBox="1">
            <a:spLocks noChangeAspect="1"/>
          </p:cNvSpPr>
          <p:nvPr/>
        </p:nvSpPr>
        <p:spPr>
          <a:xfrm>
            <a:off x="936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  <a:endParaRPr lang="en-US" b="0" dirty="0" smtClean="0"/>
          </a:p>
        </p:txBody>
      </p:sp>
      <p:sp>
        <p:nvSpPr>
          <p:cNvPr id="44" name="TekstSylinder 43"/>
          <p:cNvSpPr txBox="1">
            <a:spLocks noChangeAspect="1"/>
          </p:cNvSpPr>
          <p:nvPr/>
        </p:nvSpPr>
        <p:spPr>
          <a:xfrm>
            <a:off x="756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</a:t>
            </a:r>
            <a:endParaRPr lang="en-US" b="0" dirty="0" smtClean="0"/>
          </a:p>
        </p:txBody>
      </p:sp>
      <p:sp>
        <p:nvSpPr>
          <p:cNvPr id="45" name="TekstSylinder 44"/>
          <p:cNvSpPr txBox="1">
            <a:spLocks noChangeAspect="1"/>
          </p:cNvSpPr>
          <p:nvPr/>
        </p:nvSpPr>
        <p:spPr>
          <a:xfrm>
            <a:off x="5400000" y="324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  <a:endParaRPr lang="en-US" b="0" dirty="0" smtClean="0"/>
          </a:p>
        </p:txBody>
      </p:sp>
      <p:sp>
        <p:nvSpPr>
          <p:cNvPr id="46" name="TekstSylinder 45"/>
          <p:cNvSpPr txBox="1">
            <a:spLocks noChangeAspect="1"/>
          </p:cNvSpPr>
          <p:nvPr/>
        </p:nvSpPr>
        <p:spPr>
          <a:xfrm>
            <a:off x="846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  <a:endParaRPr lang="en-US" b="0" dirty="0" smtClean="0"/>
          </a:p>
        </p:txBody>
      </p:sp>
      <p:sp>
        <p:nvSpPr>
          <p:cNvPr id="47" name="TekstSylinder 46"/>
          <p:cNvSpPr txBox="1">
            <a:spLocks noChangeAspect="1"/>
          </p:cNvSpPr>
          <p:nvPr/>
        </p:nvSpPr>
        <p:spPr>
          <a:xfrm>
            <a:off x="7560000" y="450000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</a:t>
            </a:r>
            <a:endParaRPr lang="en-US" b="0" dirty="0" smtClean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sampling with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Randomly drawing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balls from a box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balls</a:t>
                </a:r>
              </a:p>
              <a:p>
                <a:r>
                  <a:rPr lang="en-US" dirty="0" smtClean="0"/>
                  <a:t>One draw giving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Two draws giving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samples</a:t>
                </a:r>
              </a:p>
              <a:p>
                <a:r>
                  <a:rPr lang="en-US" dirty="0" smtClean="0"/>
                  <a:t>Three draws </a:t>
                </a:r>
                <a:r>
                  <a:rPr lang="en-US" dirty="0"/>
                  <a:t>giving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samples</a:t>
                </a:r>
              </a:p>
              <a:p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Number of samples after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draws: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Randomly drawing two balls from a box of three balls</a:t>
                </a:r>
              </a:p>
              <a:p>
                <a:pPr lvl="1"/>
                <a:r>
                  <a:rPr lang="en-US" dirty="0"/>
                  <a:t>Ordered sampling with replacement</a:t>
                </a:r>
                <a:endParaRPr lang="nb-NO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  <m:r>
                      <a:rPr lang="nb-NO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Possible distinct samples</a:t>
                </a:r>
              </a:p>
              <a:p>
                <a:pPr lvl="1"/>
                <a:r>
                  <a:rPr lang="en-US" dirty="0" smtClean="0"/>
                  <a:t>After </a:t>
                </a:r>
                <a:r>
                  <a:rPr lang="en-US" dirty="0"/>
                  <a:t>f</a:t>
                </a:r>
                <a:r>
                  <a:rPr lang="en-US" dirty="0" smtClean="0"/>
                  <a:t>irst draw: 1, 2, and 3</a:t>
                </a:r>
              </a:p>
              <a:p>
                <a:pPr lvl="1"/>
                <a:r>
                  <a:rPr lang="en-US" dirty="0" smtClean="0"/>
                  <a:t>After second draw: 1-1</a:t>
                </a:r>
                <a:r>
                  <a:rPr lang="en-US" dirty="0"/>
                  <a:t>, </a:t>
                </a:r>
                <a:r>
                  <a:rPr lang="en-US" dirty="0" smtClean="0"/>
                  <a:t>1-2, 1-3, 2-1</a:t>
                </a:r>
                <a:r>
                  <a:rPr lang="en-US" dirty="0"/>
                  <a:t>, </a:t>
                </a:r>
                <a:r>
                  <a:rPr lang="en-US" dirty="0" smtClean="0"/>
                  <a:t>2-2</a:t>
                </a:r>
                <a:r>
                  <a:rPr lang="en-US" dirty="0"/>
                  <a:t>, </a:t>
                </a:r>
                <a:r>
                  <a:rPr lang="en-US" dirty="0" smtClean="0"/>
                  <a:t>2-3</a:t>
                </a:r>
                <a:r>
                  <a:rPr lang="en-US" dirty="0"/>
                  <a:t>, </a:t>
                </a:r>
                <a:r>
                  <a:rPr lang="en-US" dirty="0" smtClean="0"/>
                  <a:t>3-1</a:t>
                </a:r>
                <a:r>
                  <a:rPr lang="en-US" dirty="0"/>
                  <a:t>, </a:t>
                </a:r>
                <a:r>
                  <a:rPr lang="en-US" dirty="0" smtClean="0"/>
                  <a:t>3-2</a:t>
                </a:r>
                <a:r>
                  <a:rPr lang="en-US" dirty="0"/>
                  <a:t>, </a:t>
                </a:r>
                <a:r>
                  <a:rPr lang="en-US" dirty="0" smtClean="0"/>
                  <a:t>and 3-3</a:t>
                </a:r>
              </a:p>
              <a:p>
                <a:r>
                  <a:rPr lang="en-US" dirty="0" smtClean="0"/>
                  <a:t>Number of samples: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=9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sampling without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Randomly drawing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balls from a box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balls</a:t>
                </a:r>
              </a:p>
              <a:p>
                <a:r>
                  <a:rPr lang="en-US" dirty="0" smtClean="0"/>
                  <a:t>One draw giving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Two draws giving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Three draws giving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Number of samples after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draws: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×⋯×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1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Randomly drawing two balls from a box of three balls</a:t>
                </a:r>
              </a:p>
              <a:p>
                <a:pPr lvl="1"/>
                <a:r>
                  <a:rPr lang="en-US" dirty="0"/>
                  <a:t>Ordered sampling without replacement</a:t>
                </a:r>
                <a:endParaRPr lang="nb-NO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  <m:r>
                      <a:rPr lang="nb-NO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Possible distinct samples</a:t>
                </a:r>
              </a:p>
              <a:p>
                <a:pPr lvl="1"/>
                <a:r>
                  <a:rPr lang="en-US" dirty="0" smtClean="0"/>
                  <a:t>After first draw: 1, 2, and 3</a:t>
                </a:r>
              </a:p>
              <a:p>
                <a:pPr lvl="1"/>
                <a:r>
                  <a:rPr lang="en-US" dirty="0" smtClean="0"/>
                  <a:t>After second draw: 1-2, 1-3, 2-1</a:t>
                </a:r>
                <a:r>
                  <a:rPr lang="en-US" dirty="0"/>
                  <a:t>, </a:t>
                </a:r>
                <a:r>
                  <a:rPr lang="en-US" dirty="0" smtClean="0"/>
                  <a:t>2-3</a:t>
                </a:r>
                <a:r>
                  <a:rPr lang="en-US" dirty="0"/>
                  <a:t>, </a:t>
                </a:r>
                <a:r>
                  <a:rPr lang="en-US" dirty="0" smtClean="0"/>
                  <a:t>3-1</a:t>
                </a:r>
                <a:r>
                  <a:rPr lang="en-US" dirty="0"/>
                  <a:t>, </a:t>
                </a:r>
                <a:r>
                  <a:rPr lang="en-US" dirty="0" smtClean="0"/>
                  <a:t>and 3-2</a:t>
                </a:r>
              </a:p>
              <a:p>
                <a:r>
                  <a:rPr lang="en-US" dirty="0" smtClean="0"/>
                  <a:t>Number of samples: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×⋯×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=3×2=6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104000" y="4392000"/>
            <a:ext cx="1836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984000" y="4392000"/>
            <a:ext cx="1800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9144000" y="4392000"/>
            <a:ext cx="936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7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Unordered sampling with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Randomly drawing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balls from a box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balls</a:t>
                </a:r>
              </a:p>
              <a:p>
                <a:r>
                  <a:rPr lang="en-US" dirty="0" smtClean="0"/>
                  <a:t>One draw giving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Two draws giving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×1</m:t>
                        </m:r>
                      </m:den>
                    </m:f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Three draws giving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×2×1</m:t>
                        </m:r>
                      </m:den>
                    </m:f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Number of samples after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draws: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×⋯×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Randomly drawing two balls from a box of three balls</a:t>
                </a:r>
              </a:p>
              <a:p>
                <a:pPr lvl="1"/>
                <a:r>
                  <a:rPr lang="en-US" dirty="0" smtClean="0"/>
                  <a:t>Unordered sampling with replacement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  <m:r>
                      <a:rPr lang="nb-NO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Possible distinct samples</a:t>
                </a:r>
              </a:p>
              <a:p>
                <a:pPr lvl="1"/>
                <a:r>
                  <a:rPr lang="en-US" dirty="0" smtClean="0"/>
                  <a:t>After first draw: 1, 2, and 3</a:t>
                </a:r>
              </a:p>
              <a:p>
                <a:pPr lvl="1"/>
                <a:r>
                  <a:rPr lang="en-US" dirty="0" smtClean="0"/>
                  <a:t>After second draw: </a:t>
                </a:r>
                <a:r>
                  <a:rPr lang="en-US" dirty="0"/>
                  <a:t>1-1, 1-2, 1-3, 2-2, 2-3, and </a:t>
                </a:r>
                <a:r>
                  <a:rPr lang="en-US" dirty="0" smtClean="0"/>
                  <a:t>3-3</a:t>
                </a:r>
              </a:p>
              <a:p>
                <a:r>
                  <a:rPr lang="en-US" dirty="0" smtClean="0"/>
                  <a:t>Number of samples: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4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×3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×1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=6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3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of an event given the occurrence of another event</a:t>
            </a:r>
          </a:p>
          <a:p>
            <a:pPr lvl="1"/>
            <a:r>
              <a:rPr lang="en-US" dirty="0"/>
              <a:t>Additional information may alter the unconditional, or marginal, probability</a:t>
            </a:r>
          </a:p>
          <a:p>
            <a:pPr lvl="1"/>
            <a:r>
              <a:rPr lang="en-US" dirty="0"/>
              <a:t>E.g., risk of lung cancer among (i.e., restricted to) smokers as opposed to risk of lung cancer in the general population</a:t>
            </a:r>
            <a:endParaRPr lang="en-US" dirty="0" smtClean="0"/>
          </a:p>
          <a:p>
            <a:r>
              <a:rPr lang="en-US" dirty="0" smtClean="0"/>
              <a:t>Altering the original sample space</a:t>
            </a:r>
          </a:p>
          <a:p>
            <a:pPr lvl="1"/>
            <a:r>
              <a:rPr lang="en-US" dirty="0" smtClean="0"/>
              <a:t>Restricting to the </a:t>
            </a:r>
            <a:r>
              <a:rPr lang="en-US" smtClean="0"/>
              <a:t>given event(s)</a:t>
            </a:r>
            <a:endParaRPr lang="en-US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6840000" y="3420000"/>
            <a:ext cx="4320000" cy="18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7020000" y="3600000"/>
            <a:ext cx="2880000" cy="108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8100000" y="3960000"/>
            <a:ext cx="2880000" cy="10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10620000" y="36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000" y="3600000"/>
                <a:ext cx="360000" cy="36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10260000" y="43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000" y="432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738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396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/>
              <p:cNvSpPr txBox="1"/>
              <p:nvPr/>
            </p:nvSpPr>
            <p:spPr>
              <a:xfrm>
                <a:off x="7020000" y="4680000"/>
                <a:ext cx="90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" name="TekstSylin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680000"/>
                <a:ext cx="90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8100000" y="3960000"/>
            <a:ext cx="1800000" cy="720000"/>
          </a:xfrm>
          <a:custGeom>
            <a:avLst/>
            <a:gdLst/>
            <a:ahLst/>
            <a:cxnLst/>
            <a:rect l="l" t="t" r="r" b="b"/>
            <a:pathLst>
              <a:path w="1800000" h="720000">
                <a:moveTo>
                  <a:pt x="1440000" y="0"/>
                </a:moveTo>
                <a:lnTo>
                  <a:pt x="1726891" y="10846"/>
                </a:lnTo>
                <a:cubicBezTo>
                  <a:pt x="1774534" y="63684"/>
                  <a:pt x="1800000" y="120727"/>
                  <a:pt x="1800000" y="180000"/>
                </a:cubicBezTo>
                <a:cubicBezTo>
                  <a:pt x="1800000" y="478234"/>
                  <a:pt x="1155290" y="720000"/>
                  <a:pt x="360000" y="720000"/>
                </a:cubicBezTo>
                <a:lnTo>
                  <a:pt x="73109" y="709155"/>
                </a:lnTo>
                <a:cubicBezTo>
                  <a:pt x="25467" y="656316"/>
                  <a:pt x="0" y="599274"/>
                  <a:pt x="0" y="540000"/>
                </a:cubicBezTo>
                <a:cubicBezTo>
                  <a:pt x="0" y="241766"/>
                  <a:pt x="644710" y="0"/>
                  <a:pt x="1440000" y="0"/>
                </a:cubicBezTo>
                <a:close/>
              </a:path>
            </a:pathLst>
          </a:cu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4" name="Rett pil 23"/>
          <p:cNvCxnSpPr>
            <a:stCxn id="13" idx="3"/>
          </p:cNvCxnSpPr>
          <p:nvPr/>
        </p:nvCxnSpPr>
        <p:spPr>
          <a:xfrm flipV="1">
            <a:off x="7920000" y="4320000"/>
            <a:ext cx="720000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99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Unordered sampling without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Randomly drawing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balls from a box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balls</a:t>
                </a:r>
              </a:p>
              <a:p>
                <a:r>
                  <a:rPr lang="en-US" dirty="0" smtClean="0"/>
                  <a:t>One draw giving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Two draws giving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×1</m:t>
                        </m:r>
                      </m:den>
                    </m:f>
                  </m:oMath>
                </a14:m>
                <a:r>
                  <a:rPr lang="en-US" dirty="0" smtClean="0"/>
                  <a:t> samples</a:t>
                </a:r>
              </a:p>
              <a:p>
                <a:r>
                  <a:rPr lang="en-US" dirty="0" smtClean="0"/>
                  <a:t>Three draws </a:t>
                </a:r>
                <a:r>
                  <a:rPr lang="en-US" dirty="0"/>
                  <a:t>giving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𝑛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3×</m:t>
                        </m:r>
                        <m:r>
                          <a:rPr lang="nb-NO" i="1"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samples</a:t>
                </a:r>
              </a:p>
              <a:p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Number of samples after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draws: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×⋯×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0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Randomly drawing two balls from a box of three balls</a:t>
                </a:r>
              </a:p>
              <a:p>
                <a:pPr lvl="1"/>
                <a:r>
                  <a:rPr lang="en-US" dirty="0" smtClean="0"/>
                  <a:t>Unordered sampling without replacement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  <m:r>
                      <a:rPr lang="nb-NO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Possible distinct samples</a:t>
                </a:r>
              </a:p>
              <a:p>
                <a:pPr lvl="1"/>
                <a:r>
                  <a:rPr lang="en-US" dirty="0" smtClean="0"/>
                  <a:t>After first draw: 1, 2, and 3</a:t>
                </a:r>
              </a:p>
              <a:p>
                <a:pPr lvl="1"/>
                <a:r>
                  <a:rPr lang="en-US" dirty="0" smtClean="0"/>
                  <a:t>After second draw: 1-2, 1-3, and 2-3</a:t>
                </a:r>
              </a:p>
              <a:p>
                <a:r>
                  <a:rPr lang="en-US" dirty="0" smtClean="0"/>
                  <a:t>Number of samples: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×2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×1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9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soccer game having three possible outcomes</a:t>
                </a:r>
              </a:p>
              <a:p>
                <a:pPr lvl="1"/>
                <a:r>
                  <a:rPr lang="en-US" dirty="0" smtClean="0"/>
                  <a:t>Home win</a:t>
                </a:r>
              </a:p>
              <a:p>
                <a:pPr lvl="1"/>
                <a:r>
                  <a:rPr lang="en-US" dirty="0" smtClean="0"/>
                  <a:t>Draw</a:t>
                </a:r>
              </a:p>
              <a:p>
                <a:pPr lvl="1"/>
                <a:r>
                  <a:rPr lang="en-US" dirty="0"/>
                  <a:t>Away win</a:t>
                </a:r>
                <a:endParaRPr lang="en-US" dirty="0" smtClean="0"/>
              </a:p>
              <a:p>
                <a:r>
                  <a:rPr lang="en-US" dirty="0" smtClean="0"/>
                  <a:t>Betting on 12 soccer games</a:t>
                </a:r>
              </a:p>
              <a:p>
                <a:pPr lvl="1"/>
                <a:r>
                  <a:rPr lang="en-US" dirty="0" smtClean="0"/>
                  <a:t>Ordered sampling with replacement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  <m:r>
                      <a:rPr lang="nb-NO" b="0" i="1" smtClean="0">
                        <a:latin typeface="Cambria Math"/>
                      </a:rPr>
                      <m:t>=12</m:t>
                    </m:r>
                  </m:oMath>
                </a14:m>
                <a:endParaRPr lang="nb-NO" b="0" dirty="0" smtClean="0"/>
              </a:p>
              <a:p>
                <a:r>
                  <a:rPr lang="en-US" dirty="0" smtClean="0"/>
                  <a:t>Number of possible columns on a betting slip: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=531,441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74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sample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Drawing four students from a group of five boys and six girls</a:t>
                </a:r>
              </a:p>
              <a:p>
                <a:pPr lvl="1"/>
                <a:r>
                  <a:rPr lang="en-US" dirty="0" smtClean="0"/>
                  <a:t>Unordered sampling without replacement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=11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</m:t>
                    </m:r>
                    <m:r>
                      <a:rPr lang="nb-NO" b="0" i="1" smtClean="0">
                        <a:latin typeface="Cambria Math"/>
                      </a:rPr>
                      <m:t>=4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an all-girl sample?</a:t>
                </a:r>
              </a:p>
              <a:p>
                <a:pPr lvl="1"/>
                <a:r>
                  <a:rPr lang="en-US" dirty="0" smtClean="0"/>
                  <a:t>Number of possible outcomes: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11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×10×9×8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4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×3×2×1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=330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favorable outcomes: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6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×5×4×3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4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×3×2×1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=15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Probability of just girls: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favorable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outcomes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outcomes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330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22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=4.5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23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03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Define relevant events</a:t>
            </a:r>
          </a:p>
          <a:p>
            <a:r>
              <a:rPr lang="en-US" dirty="0" smtClean="0"/>
              <a:t>Calculate probabilities</a:t>
            </a:r>
          </a:p>
          <a:p>
            <a:r>
              <a:rPr lang="en-US" dirty="0" smtClean="0"/>
              <a:t>State underlying assumptions</a:t>
            </a:r>
          </a:p>
          <a:p>
            <a:pPr lvl="1"/>
            <a:r>
              <a:rPr lang="en-US" dirty="0" smtClean="0"/>
              <a:t>What is strange about this?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09" y="1825625"/>
            <a:ext cx="2745581" cy="3660775"/>
          </a:xfr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24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2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Defining events</a:t>
                </a:r>
              </a:p>
              <a:p>
                <a:pPr lvl="1"/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tell your mother that you love her</a:t>
                </a:r>
              </a:p>
              <a:p>
                <a:pPr lvl="1"/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love meat pizza</a:t>
                </a:r>
              </a:p>
              <a:p>
                <a:r>
                  <a:rPr lang="en-US" dirty="0" smtClean="0"/>
                  <a:t>Stating probabilities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=0.05</m:t>
                    </m:r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=0.95</m:t>
                    </m:r>
                  </m:oMath>
                </a14:m>
                <a:endParaRPr lang="nb-NO" b="0" dirty="0" smtClean="0"/>
              </a:p>
              <a:p>
                <a:r>
                  <a:rPr lang="en-US" dirty="0" smtClean="0"/>
                  <a:t>Complement rule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</a:rPr>
                      <m:t>=1−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=1−0.05</m:t>
                    </m:r>
                    <m:r>
                      <a:rPr lang="nb-NO" i="1">
                        <a:latin typeface="Cambria Math"/>
                      </a:rPr>
                      <m:t>=0.</m:t>
                    </m:r>
                    <m:r>
                      <a:rPr lang="nb-NO" b="0" i="1" smtClean="0">
                        <a:latin typeface="Cambria Math"/>
                      </a:rPr>
                      <m:t>9</m:t>
                    </m:r>
                    <m:r>
                      <a:rPr lang="nb-NO" i="1">
                        <a:latin typeface="Cambria Math"/>
                      </a:rPr>
                      <m:t>5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i="1">
                        <a:latin typeface="Cambria Math"/>
                      </a:rPr>
                      <m:t>=1−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=1−0.</m:t>
                    </m:r>
                    <m:r>
                      <a:rPr lang="nb-NO" b="0" i="1" smtClean="0">
                        <a:latin typeface="Cambria Math"/>
                      </a:rPr>
                      <m:t>9</m:t>
                    </m:r>
                    <m:r>
                      <a:rPr lang="nb-NO" i="1">
                        <a:latin typeface="Cambria Math"/>
                      </a:rPr>
                      <m:t>5=0.</m:t>
                    </m:r>
                    <m:r>
                      <a:rPr lang="nb-NO" b="0" i="1" smtClean="0">
                        <a:latin typeface="Cambria Math"/>
                      </a:rPr>
                      <m:t>0</m:t>
                    </m:r>
                    <m:r>
                      <a:rPr lang="nb-NO" i="1">
                        <a:latin typeface="Cambria Math"/>
                      </a:rPr>
                      <m:t>5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3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25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7920000" y="2340000"/>
            <a:ext cx="252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dirty="0"/>
              <a:t>www.flickr.com/photos/47823583@N03/40742937773</a:t>
            </a:r>
            <a:endParaRPr lang="en-US" sz="800" b="0" dirty="0" smtClean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80"/>
          <a:stretch/>
        </p:blipFill>
        <p:spPr>
          <a:xfrm>
            <a:off x="7920000" y="720000"/>
            <a:ext cx="2520000" cy="1620000"/>
          </a:xfrm>
          <a:prstGeom prst="rect">
            <a:avLst/>
          </a:prstGeom>
        </p:spPr>
      </p:pic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9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Disjoint </a:t>
                </a:r>
                <a:r>
                  <a:rPr lang="en-US" dirty="0" smtClean="0"/>
                  <a:t>events (from looking at the picture)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=∅⟺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𝐴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Total probability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</a:rPr>
                      <m:t>=0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×0.95+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×0.05=0.05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  <m:r>
                          <a:rPr lang="nb-NO" i="1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+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  <m:r>
                          <a:rPr lang="nb-NO" i="1">
                            <a:latin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nb-NO" i="1">
                        <a:latin typeface="Cambria Math"/>
                      </a:rPr>
                      <m:t>=0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×0.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5+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×0.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5=0.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26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7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If you </a:t>
            </a:r>
            <a:r>
              <a:rPr lang="en-US" dirty="0" smtClean="0">
                <a:solidFill>
                  <a:srgbClr val="00B050"/>
                </a:solidFill>
              </a:rPr>
              <a:t>tell your mother that you love her</a:t>
            </a:r>
            <a:r>
              <a:rPr lang="en-US" dirty="0" smtClean="0"/>
              <a:t>, you </a:t>
            </a:r>
            <a:r>
              <a:rPr lang="en-US" dirty="0" smtClean="0">
                <a:solidFill>
                  <a:srgbClr val="FF0000"/>
                </a:solidFill>
              </a:rPr>
              <a:t>don’t love meat pizza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you </a:t>
            </a:r>
            <a:r>
              <a:rPr lang="en-US" dirty="0">
                <a:solidFill>
                  <a:srgbClr val="00B050"/>
                </a:solidFill>
              </a:rPr>
              <a:t>love meat </a:t>
            </a:r>
            <a:r>
              <a:rPr lang="en-US" dirty="0" smtClean="0">
                <a:solidFill>
                  <a:srgbClr val="00B050"/>
                </a:solidFill>
              </a:rPr>
              <a:t>pizza</a:t>
            </a:r>
            <a:r>
              <a:rPr lang="en-US" dirty="0" smtClean="0"/>
              <a:t>, you </a:t>
            </a:r>
            <a:r>
              <a:rPr lang="en-US" dirty="0" smtClean="0">
                <a:solidFill>
                  <a:srgbClr val="FF0000"/>
                </a:solidFill>
              </a:rPr>
              <a:t>don’t tell </a:t>
            </a:r>
            <a:r>
              <a:rPr lang="en-US" dirty="0">
                <a:solidFill>
                  <a:srgbClr val="FF0000"/>
                </a:solidFill>
              </a:rPr>
              <a:t>your mother that you love her</a:t>
            </a:r>
          </a:p>
          <a:p>
            <a:pPr lvl="1"/>
            <a:r>
              <a:rPr lang="en-US" dirty="0" smtClean="0"/>
              <a:t>If you </a:t>
            </a:r>
            <a:r>
              <a:rPr lang="en-US" dirty="0" smtClean="0">
                <a:solidFill>
                  <a:srgbClr val="FF0000"/>
                </a:solidFill>
              </a:rPr>
              <a:t>don’t tell your mother that you love her</a:t>
            </a:r>
            <a:r>
              <a:rPr lang="en-US" dirty="0" smtClean="0"/>
              <a:t>, you </a:t>
            </a:r>
            <a:r>
              <a:rPr lang="en-US" dirty="0" smtClean="0">
                <a:solidFill>
                  <a:srgbClr val="00B050"/>
                </a:solidFill>
              </a:rPr>
              <a:t>love meat pizza</a:t>
            </a:r>
          </a:p>
          <a:p>
            <a:pPr lvl="1"/>
            <a:r>
              <a:rPr lang="en-US" dirty="0"/>
              <a:t>If you </a:t>
            </a:r>
            <a:r>
              <a:rPr lang="en-US" dirty="0">
                <a:solidFill>
                  <a:srgbClr val="FF0000"/>
                </a:solidFill>
              </a:rPr>
              <a:t>don’t </a:t>
            </a:r>
            <a:r>
              <a:rPr lang="en-US" dirty="0" smtClean="0">
                <a:solidFill>
                  <a:srgbClr val="FF0000"/>
                </a:solidFill>
              </a:rPr>
              <a:t>love meat pizza</a:t>
            </a:r>
            <a:r>
              <a:rPr lang="en-US" dirty="0" smtClean="0"/>
              <a:t>, you </a:t>
            </a:r>
            <a:r>
              <a:rPr lang="en-US" dirty="0" smtClean="0">
                <a:solidFill>
                  <a:srgbClr val="00B050"/>
                </a:solidFill>
              </a:rPr>
              <a:t>tell </a:t>
            </a:r>
            <a:r>
              <a:rPr lang="en-US" dirty="0">
                <a:solidFill>
                  <a:srgbClr val="00B050"/>
                </a:solidFill>
              </a:rPr>
              <a:t>your mother that you </a:t>
            </a:r>
            <a:r>
              <a:rPr lang="en-US">
                <a:solidFill>
                  <a:srgbClr val="00B050"/>
                </a:solidFill>
              </a:rPr>
              <a:t>love </a:t>
            </a:r>
            <a:r>
              <a:rPr lang="en-US" smtClean="0">
                <a:solidFill>
                  <a:srgbClr val="00B050"/>
                </a:solidFill>
              </a:rPr>
              <a:t>her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Pishro</a:t>
            </a:r>
            <a:r>
              <a:rPr lang="en-US" dirty="0" smtClean="0"/>
              <a:t>-Nik H. </a:t>
            </a:r>
            <a:r>
              <a:rPr lang="en-US" i="1" dirty="0" smtClean="0"/>
              <a:t>Introduction </a:t>
            </a:r>
            <a:r>
              <a:rPr lang="en-US" i="1" dirty="0"/>
              <a:t>to </a:t>
            </a:r>
            <a:r>
              <a:rPr lang="en-US" i="1" dirty="0" smtClean="0"/>
              <a:t>Probability</a:t>
            </a:r>
            <a:r>
              <a:rPr lang="en-US" i="1" dirty="0"/>
              <a:t>, </a:t>
            </a:r>
            <a:r>
              <a:rPr lang="en-US" i="1" dirty="0" smtClean="0"/>
              <a:t>Statistics</a:t>
            </a:r>
            <a:r>
              <a:rPr lang="en-US" i="1" dirty="0"/>
              <a:t>, and </a:t>
            </a:r>
            <a:r>
              <a:rPr lang="en-US" i="1" dirty="0" smtClean="0"/>
              <a:t>Random Processes</a:t>
            </a:r>
            <a:r>
              <a:rPr lang="en-US" dirty="0" smtClean="0"/>
              <a:t>. Available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www.probabilitycourse.com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Kappa Research LLC, 2014.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28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6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Example of deck of cards</a:t>
                </a:r>
              </a:p>
              <a:p>
                <a:pPr lvl="1"/>
                <a:r>
                  <a:rPr lang="en-US" dirty="0"/>
                  <a:t>Probability of drawing a card of hearts: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=0.25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of drawing a card of hearts given that it is red: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26=0.5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Conditional probability of 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given 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Multiplication rule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4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720000"/>
            <a:ext cx="1622722" cy="126000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8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Norwegian National Advisory Unit on Women’s Health</a:t>
                </a:r>
              </a:p>
              <a:p>
                <a:pPr lvl="1"/>
                <a:r>
                  <a:rPr lang="en-US" dirty="0" smtClean="0"/>
                  <a:t>12 persons have a clinical position</a:t>
                </a:r>
              </a:p>
              <a:p>
                <a:pPr lvl="1"/>
                <a:r>
                  <a:rPr lang="en-US" dirty="0" smtClean="0"/>
                  <a:t>13 persons do not have a clinical position</a:t>
                </a:r>
              </a:p>
              <a:p>
                <a:r>
                  <a:rPr lang="en-US" dirty="0" smtClean="0"/>
                  <a:t>Randomly drawing two persons from the pool of 25 persons</a:t>
                </a:r>
              </a:p>
              <a:p>
                <a:pPr lvl="1"/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first person has a clinical position</a:t>
                </a:r>
              </a:p>
              <a:p>
                <a:pPr lvl="1"/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second person has a clinical position</a:t>
                </a:r>
              </a:p>
              <a:p>
                <a:r>
                  <a:rPr lang="en-US" dirty="0" smtClean="0"/>
                  <a:t>Probability of both persons having a clinical position,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Multiplication rule: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25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=22%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540000"/>
            <a:ext cx="1051260" cy="1440000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7920000" y="4824000"/>
            <a:ext cx="396000" cy="64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8514000" y="4824000"/>
            <a:ext cx="396000" cy="64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0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independence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Probability of an event unaffected by the occurrence of another event</a:t>
                </a:r>
              </a:p>
              <a:p>
                <a:pPr lvl="1"/>
                <a:r>
                  <a:rPr lang="en-US" dirty="0" smtClean="0"/>
                  <a:t>Conditional probability equal to unconditional, or marginal, probability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Intersection of several stochastic independent events</a:t>
                </a:r>
              </a:p>
              <a:p>
                <a:pPr lvl="1"/>
                <a:r>
                  <a:rPr lang="en-US" dirty="0" smtClean="0"/>
                  <a:t>Probability equal to the product of the probabilities of each event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∩⋯∩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×⋯×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getting all heads when flipping a coin three times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=0.5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×0.5×0.5=12.5%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540000"/>
            <a:ext cx="1084817" cy="10800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548000" y="2664000"/>
            <a:ext cx="20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104000" y="2664000"/>
            <a:ext cx="20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624000" y="2664000"/>
            <a:ext cx="334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and probability calculation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Mendelian laws of inheritance</a:t>
            </a:r>
          </a:p>
          <a:p>
            <a:pPr lvl="1"/>
            <a:r>
              <a:rPr lang="en-US" dirty="0" smtClean="0"/>
              <a:t>Based on probability calculation</a:t>
            </a:r>
          </a:p>
          <a:p>
            <a:r>
              <a:rPr lang="en-US" dirty="0"/>
              <a:t>Simple Mendelian </a:t>
            </a:r>
            <a:r>
              <a:rPr lang="en-US" dirty="0" smtClean="0"/>
              <a:t>inheritance</a:t>
            </a:r>
            <a:endParaRPr lang="en-US" dirty="0"/>
          </a:p>
          <a:p>
            <a:pPr lvl="1"/>
            <a:r>
              <a:rPr lang="en-US" dirty="0" smtClean="0"/>
              <a:t>Gene </a:t>
            </a:r>
            <a:r>
              <a:rPr lang="en-US" dirty="0"/>
              <a:t>with two alleles: </a:t>
            </a:r>
            <a:r>
              <a:rPr lang="en-US" i="1" dirty="0"/>
              <a:t>A</a:t>
            </a:r>
            <a:r>
              <a:rPr lang="en-US" dirty="0"/>
              <a:t> (dominant) and </a:t>
            </a:r>
            <a:r>
              <a:rPr lang="en-US" i="1" dirty="0"/>
              <a:t>a</a:t>
            </a:r>
            <a:r>
              <a:rPr lang="en-US" dirty="0"/>
              <a:t> (recessive)</a:t>
            </a:r>
          </a:p>
          <a:p>
            <a:pPr lvl="1"/>
            <a:r>
              <a:rPr lang="en-US" dirty="0"/>
              <a:t>Genotype</a:t>
            </a:r>
            <a:r>
              <a:rPr lang="en-US" dirty="0" smtClean="0"/>
              <a:t>: combination of alleles from the parents (</a:t>
            </a:r>
            <a:r>
              <a:rPr lang="en-US" i="1" dirty="0" smtClean="0"/>
              <a:t>AA</a:t>
            </a:r>
            <a:r>
              <a:rPr lang="en-US" dirty="0" smtClean="0"/>
              <a:t>, </a:t>
            </a:r>
            <a:r>
              <a:rPr lang="en-US" i="1" dirty="0" smtClean="0"/>
              <a:t>Aa</a:t>
            </a:r>
            <a:r>
              <a:rPr lang="en-US" dirty="0" smtClean="0"/>
              <a:t>, or </a:t>
            </a:r>
            <a:r>
              <a:rPr lang="en-US" i="1" dirty="0" smtClean="0"/>
              <a:t>aa</a:t>
            </a:r>
            <a:r>
              <a:rPr lang="en-US" dirty="0" smtClean="0"/>
              <a:t>)</a:t>
            </a:r>
            <a:endParaRPr lang="en-US" i="1" dirty="0"/>
          </a:p>
          <a:p>
            <a:pPr lvl="1"/>
            <a:r>
              <a:rPr lang="en-US" dirty="0"/>
              <a:t>Phenotype: observable </a:t>
            </a:r>
            <a:r>
              <a:rPr lang="en-US" dirty="0" smtClean="0"/>
              <a:t>characteristic, or trait, determined </a:t>
            </a:r>
            <a:r>
              <a:rPr lang="en-US" dirty="0"/>
              <a:t>by the </a:t>
            </a:r>
            <a:r>
              <a:rPr lang="en-US" dirty="0" smtClean="0"/>
              <a:t>genotype</a:t>
            </a:r>
          </a:p>
          <a:p>
            <a:pPr lvl="1"/>
            <a:r>
              <a:rPr lang="en-US" dirty="0" smtClean="0"/>
              <a:t>Genotypes </a:t>
            </a:r>
            <a:r>
              <a:rPr lang="en-US" i="1" dirty="0" smtClean="0"/>
              <a:t>AA</a:t>
            </a:r>
            <a:r>
              <a:rPr lang="en-US" dirty="0" smtClean="0"/>
              <a:t> and </a:t>
            </a:r>
            <a:r>
              <a:rPr lang="en-US" i="1" dirty="0" smtClean="0"/>
              <a:t>Aa</a:t>
            </a:r>
            <a:r>
              <a:rPr lang="en-US" dirty="0" smtClean="0"/>
              <a:t> having the same phenotype</a:t>
            </a:r>
          </a:p>
          <a:p>
            <a:r>
              <a:rPr lang="en-US" dirty="0" smtClean="0"/>
              <a:t>Genetics playing an important role in disease development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5218"/>
          <a:stretch/>
        </p:blipFill>
        <p:spPr>
          <a:xfrm>
            <a:off x="9899998" y="720000"/>
            <a:ext cx="1260000" cy="1980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720000" y="2700000"/>
            <a:ext cx="162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dirty="0" smtClean="0"/>
              <a:t>Gregor Mendel (1822</a:t>
            </a:r>
            <a:r>
              <a:rPr lang="en-US" sz="800" b="0" dirty="0" smtClean="0">
                <a:latin typeface="Calibri"/>
              </a:rPr>
              <a:t>–1884)</a:t>
            </a:r>
            <a:endParaRPr lang="en-US" sz="800" b="0" dirty="0" smtClean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5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Simple Mendelian inheritance with a recessive disease allele </a:t>
                </a:r>
                <a:r>
                  <a:rPr lang="en-US" i="1" dirty="0" smtClean="0"/>
                  <a:t>a</a:t>
                </a:r>
              </a:p>
              <a:p>
                <a:pPr lvl="1"/>
                <a:r>
                  <a:rPr lang="en-US" dirty="0" smtClean="0"/>
                  <a:t>Possible genotypes: </a:t>
                </a:r>
                <a:r>
                  <a:rPr lang="en-US" i="1" dirty="0" smtClean="0"/>
                  <a:t>AA</a:t>
                </a:r>
                <a:r>
                  <a:rPr lang="en-US" dirty="0" smtClean="0"/>
                  <a:t> (healthy), </a:t>
                </a:r>
                <a:r>
                  <a:rPr lang="en-US" i="1" dirty="0" smtClean="0"/>
                  <a:t>Aa</a:t>
                </a:r>
                <a:r>
                  <a:rPr lang="en-US" dirty="0" smtClean="0"/>
                  <a:t> (healthy carrier), and </a:t>
                </a:r>
                <a:r>
                  <a:rPr lang="en-US" i="1" dirty="0" smtClean="0"/>
                  <a:t>aa</a:t>
                </a:r>
                <a:r>
                  <a:rPr lang="en-US" dirty="0" smtClean="0"/>
                  <a:t> (diseased)</a:t>
                </a:r>
              </a:p>
              <a:p>
                <a:r>
                  <a:rPr lang="en-US" dirty="0" smtClean="0"/>
                  <a:t>Assuming both parents being healthy carriers (i.e., genotype </a:t>
                </a:r>
                <a:r>
                  <a:rPr lang="en-US" i="1" dirty="0" smtClean="0"/>
                  <a:t>Aa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Probability of the different genotypes in the child?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mother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father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=25%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𝑎𝑎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mother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father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=25%</m:t>
                    </m:r>
                  </m:oMath>
                </a14:m>
                <a:endParaRPr lang="nb-NO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1−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𝑎𝑎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=50%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0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Defining 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Splitting 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in two parts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Disjoint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Law of total probability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7560000" y="1980000"/>
            <a:ext cx="3780000" cy="306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7740000" y="2160000"/>
            <a:ext cx="2520000" cy="180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8640000" y="3060000"/>
            <a:ext cx="2520000" cy="180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10800000" y="21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0" y="216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/>
          <p:cNvSpPr/>
          <p:nvPr/>
        </p:nvSpPr>
        <p:spPr>
          <a:xfrm>
            <a:off x="7740000" y="2160001"/>
            <a:ext cx="2520000" cy="1762719"/>
          </a:xfrm>
          <a:custGeom>
            <a:avLst/>
            <a:gdLst/>
            <a:ahLst/>
            <a:cxnLst/>
            <a:rect l="l" t="t" r="r" b="b"/>
            <a:pathLst>
              <a:path w="2520000" h="1762719">
                <a:moveTo>
                  <a:pt x="1260000" y="0"/>
                </a:moveTo>
                <a:cubicBezTo>
                  <a:pt x="1955879" y="0"/>
                  <a:pt x="2520000" y="402944"/>
                  <a:pt x="2520000" y="900000"/>
                </a:cubicBezTo>
                <a:lnTo>
                  <a:pt x="2517364" y="937281"/>
                </a:lnTo>
                <a:cubicBezTo>
                  <a:pt x="2404153" y="912830"/>
                  <a:pt x="2284174" y="900000"/>
                  <a:pt x="2160000" y="900000"/>
                </a:cubicBezTo>
                <a:cubicBezTo>
                  <a:pt x="1481647" y="900000"/>
                  <a:pt x="928498" y="1282904"/>
                  <a:pt x="902636" y="1762719"/>
                </a:cubicBezTo>
                <a:cubicBezTo>
                  <a:pt x="380758" y="1653199"/>
                  <a:pt x="0" y="1308360"/>
                  <a:pt x="0" y="900000"/>
                </a:cubicBezTo>
                <a:cubicBezTo>
                  <a:pt x="0" y="402944"/>
                  <a:pt x="564121" y="0"/>
                  <a:pt x="1260000" y="0"/>
                </a:cubicBezTo>
                <a:close/>
              </a:path>
            </a:pathLst>
          </a:custGeom>
          <a:pattFill prst="horzBrick">
            <a:fgClr>
              <a:srgbClr val="0070C0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642636" y="3060000"/>
            <a:ext cx="1614728" cy="900000"/>
          </a:xfrm>
          <a:custGeom>
            <a:avLst/>
            <a:gdLst/>
            <a:ahLst/>
            <a:cxnLst/>
            <a:rect l="l" t="t" r="r" b="b"/>
            <a:pathLst>
              <a:path w="1614728" h="900000">
                <a:moveTo>
                  <a:pt x="1257364" y="0"/>
                </a:moveTo>
                <a:cubicBezTo>
                  <a:pt x="1381538" y="0"/>
                  <a:pt x="1501517" y="12830"/>
                  <a:pt x="1614728" y="37281"/>
                </a:cubicBezTo>
                <a:cubicBezTo>
                  <a:pt x="1588866" y="517097"/>
                  <a:pt x="1035717" y="900000"/>
                  <a:pt x="357364" y="900000"/>
                </a:cubicBezTo>
                <a:cubicBezTo>
                  <a:pt x="233190" y="900000"/>
                  <a:pt x="113211" y="887170"/>
                  <a:pt x="0" y="862719"/>
                </a:cubicBezTo>
                <a:cubicBezTo>
                  <a:pt x="25862" y="382904"/>
                  <a:pt x="579011" y="0"/>
                  <a:pt x="1257364" y="0"/>
                </a:cubicBezTo>
                <a:close/>
              </a:path>
            </a:pathLst>
          </a:custGeom>
          <a:pattFill prst="sphere">
            <a:fgClr>
              <a:srgbClr val="FF0000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/>
              <p:cNvSpPr txBox="1"/>
              <p:nvPr/>
            </p:nvSpPr>
            <p:spPr>
              <a:xfrm>
                <a:off x="8280000" y="25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kstSylin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0" y="252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Sylinder 14"/>
              <p:cNvSpPr txBox="1"/>
              <p:nvPr/>
            </p:nvSpPr>
            <p:spPr>
              <a:xfrm>
                <a:off x="10260000" y="414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5" name="TekstSylin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000" y="414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ktangel 15"/>
          <p:cNvSpPr/>
          <p:nvPr/>
        </p:nvSpPr>
        <p:spPr>
          <a:xfrm>
            <a:off x="2592000" y="3744000"/>
            <a:ext cx="1332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4158000" y="3744000"/>
            <a:ext cx="1332000" cy="504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2592000" y="4716000"/>
            <a:ext cx="2088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4932000" y="4716000"/>
            <a:ext cx="2088000" cy="504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2160000" y="2772000"/>
            <a:ext cx="1080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3528000" y="2772000"/>
            <a:ext cx="1080000" cy="504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3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births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Assuming one-third of every pair of twins being monozygotic</a:t>
                </a:r>
              </a:p>
              <a:p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both twins having the same sex</a:t>
                </a:r>
              </a:p>
              <a:p>
                <a:r>
                  <a:rPr lang="en-US" dirty="0" smtClean="0"/>
                  <a:t>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monozygotic twins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Probability of same-sex twins (i.e., two girls or two boys</a:t>
                </a:r>
                <a:r>
                  <a:rPr lang="en-US" dirty="0" smtClean="0"/>
                  <a:t>)?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=1×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540000"/>
            <a:ext cx="1500000" cy="90000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4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11048</TotalTime>
  <Words>2564</Words>
  <Application>Microsoft Office PowerPoint</Application>
  <PresentationFormat>Widescreen</PresentationFormat>
  <Paragraphs>326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OUS - Overordnet – ENG</vt:lpstr>
      <vt:lpstr>Chance and Probability – Part 2</vt:lpstr>
      <vt:lpstr>Conditional probability</vt:lpstr>
      <vt:lpstr>Conditional probability, cont.</vt:lpstr>
      <vt:lpstr>Example</vt:lpstr>
      <vt:lpstr>Stochastic independence</vt:lpstr>
      <vt:lpstr>Genetics and probability calculation</vt:lpstr>
      <vt:lpstr>Sickle cell anemia (Aalen et al., 2006)</vt:lpstr>
      <vt:lpstr>Total probability</vt:lpstr>
      <vt:lpstr>Twin births (Aalen et al., 2006)</vt:lpstr>
      <vt:lpstr>Bayes’ theorem</vt:lpstr>
      <vt:lpstr>Example</vt:lpstr>
      <vt:lpstr>Combinatorics</vt:lpstr>
      <vt:lpstr>Permutations</vt:lpstr>
      <vt:lpstr>Ordered sampling with replacement</vt:lpstr>
      <vt:lpstr>Example</vt:lpstr>
      <vt:lpstr>Ordered sampling without replacement</vt:lpstr>
      <vt:lpstr>Example</vt:lpstr>
      <vt:lpstr>Unordered sampling with replacement</vt:lpstr>
      <vt:lpstr>Example</vt:lpstr>
      <vt:lpstr>Unordered sampling without replacement</vt:lpstr>
      <vt:lpstr>Example</vt:lpstr>
      <vt:lpstr>Betting (Aalen et al., 2006)</vt:lpstr>
      <vt:lpstr>Random sample (Aalen et al., 2006)</vt:lpstr>
      <vt:lpstr>Exercise</vt:lpstr>
      <vt:lpstr>Exercise, cont.</vt:lpstr>
      <vt:lpstr>Exercise, cont.</vt:lpstr>
      <vt:lpstr>Exercise</vt:lpstr>
      <vt:lpstr>References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1844</cp:revision>
  <cp:lastPrinted>2019-10-09T16:37:47Z</cp:lastPrinted>
  <dcterms:created xsi:type="dcterms:W3CDTF">2019-06-26T08:58:56Z</dcterms:created>
  <dcterms:modified xsi:type="dcterms:W3CDTF">2021-10-14T06:50:08Z</dcterms:modified>
</cp:coreProperties>
</file>